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5.xml"/><Relationship Id="rId7" Type="http://schemas.openxmlformats.org/officeDocument/2006/relationships/image" Target="../media/image2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8.png"/><Relationship Id="rId5" Type="http://schemas.openxmlformats.org/officeDocument/2006/relationships/tags" Target="../tags/tag7.xml"/><Relationship Id="rId10" Type="http://schemas.openxmlformats.org/officeDocument/2006/relationships/image" Target="../media/image27.png"/><Relationship Id="rId4" Type="http://schemas.openxmlformats.org/officeDocument/2006/relationships/tags" Target="../tags/tag6.xml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65618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Опора і рух. Види скелету. Значення опорно-рухової системи.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ознайомити учнів з будовою опорно-рухової системи; розглянути види скелетів; розвивати вміння порівнювати будову з виконуваними функціями; виховувати бережливе ставлення до тварин.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Внутрішній скелет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:\Галя\images (80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2457450" cy="904875"/>
          </a:xfrm>
          <a:prstGeom prst="rect">
            <a:avLst/>
          </a:prstGeom>
          <a:noFill/>
        </p:spPr>
      </p:pic>
      <p:pic>
        <p:nvPicPr>
          <p:cNvPr id="6147" name="Picture 3" descr="H:\Галя\images (99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44824"/>
            <a:ext cx="3960440" cy="1944216"/>
          </a:xfrm>
          <a:prstGeom prst="rect">
            <a:avLst/>
          </a:prstGeom>
          <a:noFill/>
        </p:spPr>
      </p:pic>
      <p:pic>
        <p:nvPicPr>
          <p:cNvPr id="6148" name="Picture 4" descr="H:\Галя\завантаження (1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789040"/>
            <a:ext cx="4104456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Вкажіть типи скелетів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:\Галя\завантаження (1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3744416" cy="3312368"/>
          </a:xfrm>
          <a:prstGeom prst="rect">
            <a:avLst/>
          </a:prstGeom>
          <a:noFill/>
        </p:spPr>
      </p:pic>
      <p:pic>
        <p:nvPicPr>
          <p:cNvPr id="7171" name="Picture 3" descr="H:\Галя\images (9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060848"/>
            <a:ext cx="3024336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Еволюція скелету кінцівки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:\Галя\images (9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3096344" cy="2093590"/>
          </a:xfrm>
          <a:prstGeom prst="rect">
            <a:avLst/>
          </a:prstGeom>
          <a:noFill/>
        </p:spPr>
      </p:pic>
      <p:pic>
        <p:nvPicPr>
          <p:cNvPr id="8195" name="Picture 3" descr="H:\Галя\завантаження (8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772816"/>
            <a:ext cx="2736304" cy="2305050"/>
          </a:xfrm>
          <a:prstGeom prst="rect">
            <a:avLst/>
          </a:prstGeom>
          <a:noFill/>
        </p:spPr>
      </p:pic>
      <p:pic>
        <p:nvPicPr>
          <p:cNvPr id="8196" name="Picture 4" descr="H:\Галя\images (9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293096"/>
            <a:ext cx="2657475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Охарактеризуйте скелет птаха у пристосованості до польоту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:\Галя\завантаження (1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5400599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Arial Black" pitchFamily="34" charset="0"/>
              </a:rPr>
              <a:t>Рух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>
                <a:latin typeface="A Classic Pragmatica" pitchFamily="34" charset="0"/>
              </a:rPr>
              <a:t>Це</a:t>
            </a:r>
            <a:r>
              <a:rPr lang="ru-RU" sz="2000" dirty="0" smtClean="0">
                <a:latin typeface="A Classic Pragmatica" pitchFamily="34" charset="0"/>
              </a:rPr>
              <a:t> </a:t>
            </a:r>
            <a:r>
              <a:rPr lang="ru-RU" sz="2000" dirty="0" err="1" smtClean="0">
                <a:latin typeface="A Classic Pragmatica" pitchFamily="34" charset="0"/>
              </a:rPr>
              <a:t>здатність</a:t>
            </a:r>
            <a:r>
              <a:rPr lang="ru-RU" sz="2000" dirty="0" smtClean="0">
                <a:latin typeface="A Classic Pragmatica" pitchFamily="34" charset="0"/>
              </a:rPr>
              <a:t> </a:t>
            </a:r>
            <a:r>
              <a:rPr lang="ru-RU" sz="2000" dirty="0" err="1" smtClean="0">
                <a:latin typeface="A Classic Pragmatica" pitchFamily="34" charset="0"/>
              </a:rPr>
              <a:t>організму</a:t>
            </a:r>
            <a:r>
              <a:rPr lang="ru-RU" sz="2000" dirty="0" smtClean="0">
                <a:latin typeface="A Classic Pragmatica" pitchFamily="34" charset="0"/>
              </a:rPr>
              <a:t> </a:t>
            </a:r>
            <a:r>
              <a:rPr lang="ru-RU" sz="2000" dirty="0" err="1" smtClean="0">
                <a:latin typeface="A Classic Pragmatica" pitchFamily="34" charset="0"/>
              </a:rPr>
              <a:t>змінюват</a:t>
            </a:r>
            <a:r>
              <a:rPr lang="ru-RU" sz="2200" dirty="0" err="1" smtClean="0">
                <a:latin typeface="A Classic Pragmatica" pitchFamily="34" charset="0"/>
              </a:rPr>
              <a:t>и</a:t>
            </a:r>
            <a:r>
              <a:rPr lang="ru-RU" sz="2200" dirty="0" smtClean="0">
                <a:latin typeface="A Classic Pragmatica" pitchFamily="34" charset="0"/>
              </a:rPr>
              <a:t> </a:t>
            </a:r>
            <a:r>
              <a:rPr lang="ru-RU" sz="2200" dirty="0" err="1" smtClean="0">
                <a:latin typeface="A Classic Pragmatica" pitchFamily="34" charset="0"/>
              </a:rPr>
              <a:t>своє</a:t>
            </a:r>
            <a:r>
              <a:rPr lang="ru-RU" sz="2200" dirty="0" smtClean="0">
                <a:latin typeface="A Classic Pragmatica" pitchFamily="34" charset="0"/>
              </a:rPr>
              <a:t> </a:t>
            </a:r>
            <a:r>
              <a:rPr lang="ru-RU" sz="2200" dirty="0" err="1" smtClean="0">
                <a:latin typeface="A Classic Pragmatica" pitchFamily="34" charset="0"/>
              </a:rPr>
              <a:t>положення</a:t>
            </a:r>
            <a:r>
              <a:rPr lang="ru-RU" sz="2200" dirty="0" smtClean="0">
                <a:latin typeface="A Classic Pragmatica" pitchFamily="34" charset="0"/>
              </a:rPr>
              <a:t> </a:t>
            </a:r>
            <a:r>
              <a:rPr lang="ru-RU" sz="2200" dirty="0" err="1" smtClean="0">
                <a:latin typeface="A Classic Pragmatica" pitchFamily="34" charset="0"/>
              </a:rPr>
              <a:t>або</a:t>
            </a:r>
            <a:r>
              <a:rPr lang="ru-RU" sz="2200" dirty="0" smtClean="0">
                <a:latin typeface="A Classic Pragmatica" pitchFamily="34" charset="0"/>
              </a:rPr>
              <a:t> </a:t>
            </a:r>
            <a:r>
              <a:rPr lang="ru-RU" sz="2200" dirty="0" err="1" smtClean="0">
                <a:latin typeface="A Classic Pragmatica" pitchFamily="34" charset="0"/>
              </a:rPr>
              <a:t>положення</a:t>
            </a:r>
            <a:r>
              <a:rPr lang="ru-RU" sz="2200" dirty="0" smtClean="0">
                <a:latin typeface="A Classic Pragmatica" pitchFamily="34" charset="0"/>
              </a:rPr>
              <a:t> </a:t>
            </a:r>
            <a:r>
              <a:rPr lang="ru-RU" sz="2200" dirty="0" err="1" smtClean="0">
                <a:latin typeface="A Classic Pragmatica" pitchFamily="34" charset="0"/>
              </a:rPr>
              <a:t>окремих</a:t>
            </a:r>
            <a:r>
              <a:rPr lang="ru-RU" sz="2200" dirty="0" smtClean="0">
                <a:latin typeface="A Classic Pragmatica" pitchFamily="34" charset="0"/>
              </a:rPr>
              <a:t> </a:t>
            </a:r>
            <a:r>
              <a:rPr lang="ru-RU" sz="2200" dirty="0" err="1" smtClean="0">
                <a:latin typeface="A Classic Pragmatica" pitchFamily="34" charset="0"/>
              </a:rPr>
              <a:t>своїх</a:t>
            </a:r>
            <a:r>
              <a:rPr lang="ru-RU" sz="2200" dirty="0" smtClean="0">
                <a:latin typeface="A Classic Pragmatica" pitchFamily="34" charset="0"/>
              </a:rPr>
              <a:t> </a:t>
            </a:r>
            <a:r>
              <a:rPr lang="ru-RU" sz="2200" dirty="0" err="1" smtClean="0">
                <a:latin typeface="A Classic Pragmatica" pitchFamily="34" charset="0"/>
              </a:rPr>
              <a:t>частин</a:t>
            </a:r>
            <a:r>
              <a:rPr lang="ru-RU" sz="2200" dirty="0" smtClean="0">
                <a:latin typeface="A Classic Pragmatica" pitchFamily="34" charset="0"/>
              </a:rPr>
              <a:t> у </a:t>
            </a:r>
            <a:r>
              <a:rPr lang="ru-RU" sz="2200" dirty="0" err="1" smtClean="0">
                <a:latin typeface="A Classic Pragmatica" pitchFamily="34" charset="0"/>
              </a:rPr>
              <a:t>просторі</a:t>
            </a:r>
            <a:r>
              <a:rPr lang="ru-RU" sz="4400" dirty="0" smtClean="0">
                <a:latin typeface="A Classic Pragmatica" pitchFamily="34" charset="0"/>
              </a:rPr>
              <a:t>.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060848"/>
            <a:ext cx="288032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3717032"/>
            <a:ext cx="31369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1988840"/>
            <a:ext cx="1709738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2120" y="1628800"/>
            <a:ext cx="3052762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8104" y="3861048"/>
            <a:ext cx="33226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Питання для обговорення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Яка будова опорно-рухової системи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Яке значення опорно-рухової системи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Які типи скелетів ви знаєте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Чи всі тварини мають подібні скелети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 птахи пристосувалися до польоту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Чому рак має твердий покрив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Чому Ссавці здатні так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швидко бігати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 стрибати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Актуалізація опорних знань і мотивація навчальної діяльності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Обговорення питань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Які тварини мають 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язи і яких розмірів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Чи всі тварини мають кістки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Що називають опорно-руховою системою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Завдяки яким органам тварини рухаються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 рухаються змії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як рухаються собаки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Будова опорно-рухової системи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Скелет складається із скелета і скелетних 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язів, що прикріплюються до нього. Скелет може складатися із твердих речовин або рідини.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Рух т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іла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Опора;</a:t>
            </a:r>
          </a:p>
          <a:p>
            <a:pPr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Захист внутрішніх органів.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Твердий скелет</a:t>
            </a:r>
            <a:endParaRPr lang="ru-RU" dirty="0"/>
          </a:p>
        </p:txBody>
      </p:sp>
      <p:pic>
        <p:nvPicPr>
          <p:cNvPr id="1026" name="Picture 2" descr="H:\Галя\images (1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3096344" cy="4104456"/>
          </a:xfrm>
          <a:prstGeom prst="rect">
            <a:avLst/>
          </a:prstGeom>
          <a:noFill/>
        </p:spPr>
      </p:pic>
      <p:pic>
        <p:nvPicPr>
          <p:cNvPr id="1027" name="Picture 3" descr="H:\Галя\images (26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060848"/>
            <a:ext cx="3960440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Скелети голови Ссавців і птахів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:\Галя\images (85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4392488" cy="2621483"/>
          </a:xfrm>
          <a:prstGeom prst="rect">
            <a:avLst/>
          </a:prstGeom>
          <a:noFill/>
        </p:spPr>
      </p:pic>
      <p:pic>
        <p:nvPicPr>
          <p:cNvPr id="2051" name="Picture 3" descr="H:\Галя\images (86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84784"/>
            <a:ext cx="3685778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Порівняльна характеристика скелетів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:\Галя\images (87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4392488" cy="2736304"/>
          </a:xfrm>
          <a:prstGeom prst="rect">
            <a:avLst/>
          </a:prstGeom>
          <a:noFill/>
        </p:spPr>
      </p:pic>
      <p:pic>
        <p:nvPicPr>
          <p:cNvPr id="3075" name="Picture 3" descr="H:\Галя\images (88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76872"/>
            <a:ext cx="3888432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Будова скелета кісткових риб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:\Галя\images (8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2276872"/>
            <a:ext cx="7643423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Рідкий скелет у таких тварин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348880"/>
            <a:ext cx="324036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348880"/>
            <a:ext cx="36004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Зовнішній скелет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:\Галя\images (2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587" y="1916833"/>
            <a:ext cx="2724349" cy="2160240"/>
          </a:xfrm>
          <a:prstGeom prst="rect">
            <a:avLst/>
          </a:prstGeom>
          <a:noFill/>
        </p:spPr>
      </p:pic>
      <p:pic>
        <p:nvPicPr>
          <p:cNvPr id="5123" name="Picture 3" descr="H:\Галя\images (3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2816"/>
            <a:ext cx="3744416" cy="2135882"/>
          </a:xfrm>
          <a:prstGeom prst="rect">
            <a:avLst/>
          </a:prstGeom>
          <a:noFill/>
        </p:spPr>
      </p:pic>
      <p:pic>
        <p:nvPicPr>
          <p:cNvPr id="5124" name="Picture 4" descr="H:\Галя\images (7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221088"/>
            <a:ext cx="3024336" cy="2059682"/>
          </a:xfrm>
          <a:prstGeom prst="rect">
            <a:avLst/>
          </a:prstGeom>
          <a:noFill/>
        </p:spPr>
      </p:pic>
      <p:pic>
        <p:nvPicPr>
          <p:cNvPr id="5125" name="Picture 5" descr="H:\Галя\images (7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293096"/>
            <a:ext cx="2870448" cy="1972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6193559SlideId26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6193513SlideId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1141223SlideId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1141223SlideId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1141223SlideId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1141223SlideId2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1141223SlideId25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</TotalTime>
  <Words>211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             Опора і рух. Види скелету. Значення опорно-рухової системи.</vt:lpstr>
      <vt:lpstr>Актуалізація опорних знань і мотивація навчальної діяльності</vt:lpstr>
      <vt:lpstr>Будова опорно-рухової системи</vt:lpstr>
      <vt:lpstr>Твердий скелет</vt:lpstr>
      <vt:lpstr>Скелети голови Ссавців і птахів</vt:lpstr>
      <vt:lpstr>Порівняльна характеристика скелетів</vt:lpstr>
      <vt:lpstr>Будова скелета кісткових риб</vt:lpstr>
      <vt:lpstr>Рідкий скелет у таких тварин</vt:lpstr>
      <vt:lpstr>Зовнішній скелет</vt:lpstr>
      <vt:lpstr>Внутрішній скелет</vt:lpstr>
      <vt:lpstr>Вкажіть типи скелетів</vt:lpstr>
      <vt:lpstr>Еволюція скелету кінцівки</vt:lpstr>
      <vt:lpstr>Охарактеризуйте скелет птаха у пристосованості до польоту</vt:lpstr>
      <vt:lpstr> Рух Це здатність організму змінювати своє положення або положення окремих своїх частин у просторі.  </vt:lpstr>
      <vt:lpstr>Питання для обговорення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Опора і рух. Види скелету. Значення опорно-рухової системи.</dc:title>
  <dc:creator>UZER</dc:creator>
  <cp:lastModifiedBy>UZER</cp:lastModifiedBy>
  <cp:revision>11</cp:revision>
  <dcterms:created xsi:type="dcterms:W3CDTF">2015-02-05T19:10:46Z</dcterms:created>
  <dcterms:modified xsi:type="dcterms:W3CDTF">2015-03-19T17:42:52Z</dcterms:modified>
</cp:coreProperties>
</file>